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3"/>
  </p:notesMasterIdLst>
  <p:sldIdLst>
    <p:sldId id="256" r:id="rId2"/>
    <p:sldId id="313" r:id="rId3"/>
    <p:sldId id="326" r:id="rId4"/>
    <p:sldId id="327" r:id="rId5"/>
    <p:sldId id="328" r:id="rId6"/>
    <p:sldId id="329" r:id="rId7"/>
    <p:sldId id="330" r:id="rId8"/>
    <p:sldId id="332" r:id="rId9"/>
    <p:sldId id="331" r:id="rId10"/>
    <p:sldId id="333" r:id="rId11"/>
    <p:sldId id="334" r:id="rId12"/>
    <p:sldId id="336" r:id="rId13"/>
    <p:sldId id="337" r:id="rId14"/>
    <p:sldId id="338" r:id="rId15"/>
    <p:sldId id="339" r:id="rId16"/>
    <p:sldId id="340" r:id="rId17"/>
    <p:sldId id="342" r:id="rId18"/>
    <p:sldId id="343" r:id="rId19"/>
    <p:sldId id="344" r:id="rId20"/>
    <p:sldId id="345" r:id="rId21"/>
    <p:sldId id="288" r:id="rId22"/>
  </p:sldIdLst>
  <p:sldSz cx="9144000" cy="5143500" type="screen16x9"/>
  <p:notesSz cx="6858000" cy="9144000"/>
  <p:embeddedFontLst>
    <p:embeddedFont>
      <p:font typeface="나눔스퀘어 ExtraBold" panose="020B0600000101010101" pitchFamily="50" charset="-127"/>
      <p:bold r:id="rId24"/>
    </p:embeddedFont>
    <p:embeddedFont>
      <p:font typeface="Montserrat" panose="020B0600000101010101" charset="0"/>
      <p:regular r:id="rId25"/>
      <p:bold r:id="rId26"/>
      <p:italic r:id="rId27"/>
      <p:boldItalic r:id="rId28"/>
    </p:embeddedFont>
    <p:embeddedFont>
      <p:font typeface="12롯데마트드림Bold" panose="02020603020101020101" pitchFamily="18" charset="-127"/>
      <p:regular r:id="rId29"/>
    </p:embeddedFont>
    <p:embeddedFont>
      <p:font typeface="나눔스퀘어_ac ExtraBold" panose="020B0600000101010101" pitchFamily="50" charset="-127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2FC3F81-A05E-4C6C-82A8-8F35BC810176}">
  <a:tblStyle styleId="{72FC3F81-A05E-4C6C-82A8-8F35BC8101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4" autoAdjust="0"/>
    <p:restoredTop sz="88916" autoAdjust="0"/>
  </p:normalViewPr>
  <p:slideViewPr>
    <p:cSldViewPr snapToGrid="0">
      <p:cViewPr>
        <p:scale>
          <a:sx n="50" d="100"/>
          <a:sy n="50" d="100"/>
        </p:scale>
        <p:origin x="581" y="917"/>
      </p:cViewPr>
      <p:guideLst/>
    </p:cSldViewPr>
  </p:slideViewPr>
  <p:notesTextViewPr>
    <p:cViewPr>
      <p:scale>
        <a:sx n="50" d="100"/>
        <a:sy n="5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ko-KR" altLang="en-US" baseline="0" dirty="0" smtClean="0"/>
              <a:t>정상성</a:t>
            </a:r>
            <a:r>
              <a:rPr lang="en-US" altLang="ko-KR" baseline="0" dirty="0" smtClean="0"/>
              <a:t>(stationarity)</a:t>
            </a:r>
            <a:r>
              <a:rPr lang="ko-KR" altLang="en-US" baseline="0" dirty="0" smtClean="0"/>
              <a:t>를 확보하기 위해 차분</a:t>
            </a:r>
            <a:r>
              <a:rPr lang="en-US" altLang="ko-KR" baseline="0" dirty="0" smtClean="0"/>
              <a:t>(differencing)</a:t>
            </a:r>
            <a:r>
              <a:rPr lang="ko-KR" altLang="en-US" baseline="0" dirty="0" smtClean="0"/>
              <a:t>이 필요</a:t>
            </a:r>
            <a:endParaRPr lang="en-US" altLang="ko-KR" baseline="0" dirty="0" smtClean="0"/>
          </a:p>
          <a:p>
            <a:pPr marL="158750" indent="0">
              <a:buNone/>
            </a:pP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AR, MA, ARMA</a:t>
            </a:r>
            <a:r>
              <a:rPr lang="ko-KR" altLang="en-US" baseline="0" dirty="0" smtClean="0"/>
              <a:t>를 구현하기 위해서는 데이터가 정상성</a:t>
            </a:r>
            <a:r>
              <a:rPr lang="en-US" altLang="ko-KR" baseline="0" dirty="0" smtClean="0"/>
              <a:t>(stationarity)</a:t>
            </a:r>
            <a:r>
              <a:rPr lang="ko-KR" altLang="en-US" baseline="0" dirty="0" smtClean="0"/>
              <a:t>을 가져야함</a:t>
            </a:r>
            <a:r>
              <a:rPr lang="en-US" altLang="ko-KR" baseline="0" dirty="0" smtClean="0"/>
              <a:t>.</a:t>
            </a:r>
          </a:p>
          <a:p>
            <a:pPr marL="158750" indent="0">
              <a:buNone/>
            </a:pPr>
            <a:endParaRPr lang="en-US" altLang="ko-KR" baseline="0" dirty="0" smtClean="0"/>
          </a:p>
          <a:p>
            <a:pPr marL="158750" indent="0">
              <a:buNone/>
            </a:pPr>
            <a:r>
              <a:rPr lang="ko-KR" altLang="en-US" baseline="0" dirty="0" smtClean="0"/>
              <a:t>그러나 일반적인 경우 </a:t>
            </a:r>
            <a:r>
              <a:rPr lang="ko-KR" altLang="en-US" baseline="0" dirty="0" err="1" smtClean="0"/>
              <a:t>비정상성이</a:t>
            </a:r>
            <a:r>
              <a:rPr lang="ko-KR" altLang="en-US" baseline="0" dirty="0" smtClean="0"/>
              <a:t> 많음 </a:t>
            </a:r>
            <a:endParaRPr lang="en-US" altLang="ko-KR" baseline="0" dirty="0" smtClean="0"/>
          </a:p>
          <a:p>
            <a:pPr marL="158750" indent="0">
              <a:buNone/>
            </a:pPr>
            <a:r>
              <a:rPr lang="ko-KR" altLang="en-US" baseline="0" dirty="0" smtClean="0"/>
              <a:t>그래서 </a:t>
            </a:r>
            <a:r>
              <a:rPr lang="en-US" altLang="ko-KR" baseline="0" dirty="0" smtClean="0"/>
              <a:t>nonstationary</a:t>
            </a:r>
            <a:r>
              <a:rPr lang="ko-KR" altLang="en-US" baseline="0" dirty="0" smtClean="0"/>
              <a:t>를 </a:t>
            </a:r>
            <a:r>
              <a:rPr lang="en-US" altLang="ko-KR" baseline="0" dirty="0" smtClean="0"/>
              <a:t>stationary</a:t>
            </a:r>
            <a:r>
              <a:rPr lang="ko-KR" altLang="en-US" baseline="0" dirty="0" smtClean="0"/>
              <a:t>로 바꿔야함</a:t>
            </a:r>
            <a:endParaRPr lang="en-US" altLang="ko-KR" baseline="0" dirty="0" smtClean="0"/>
          </a:p>
          <a:p>
            <a:pPr marL="158750" indent="0">
              <a:buNone/>
            </a:pPr>
            <a:r>
              <a:rPr lang="ko-KR" altLang="en-US" baseline="0" dirty="0" smtClean="0"/>
              <a:t>바꾸는 방법이 </a:t>
            </a:r>
            <a:r>
              <a:rPr lang="en-US" altLang="ko-KR" baseline="0" dirty="0" smtClean="0"/>
              <a:t>differencing</a:t>
            </a:r>
            <a:r>
              <a:rPr lang="ko-KR" altLang="en-US" baseline="0" dirty="0" smtClean="0"/>
              <a:t>이다</a:t>
            </a:r>
            <a:r>
              <a:rPr lang="en-US" altLang="ko-KR" baseline="0" dirty="0" smtClean="0"/>
              <a:t>.</a:t>
            </a:r>
          </a:p>
          <a:p>
            <a:pPr marL="158750" indent="0">
              <a:buNone/>
            </a:pP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Differencing</a:t>
            </a:r>
            <a:r>
              <a:rPr lang="ko-KR" altLang="en-US" baseline="0" dirty="0" smtClean="0"/>
              <a:t>을 했다는 것을 </a:t>
            </a:r>
            <a:r>
              <a:rPr lang="en-US" altLang="ko-KR" baseline="0" dirty="0" smtClean="0"/>
              <a:t>integrated</a:t>
            </a:r>
            <a:r>
              <a:rPr lang="ko-KR" altLang="en-US" baseline="0" dirty="0" smtClean="0"/>
              <a:t>라고 표현</a:t>
            </a:r>
            <a:endParaRPr lang="en-US" altLang="ko-KR" baseline="0" dirty="0" smtClean="0"/>
          </a:p>
          <a:p>
            <a:pPr marL="158750" indent="0">
              <a:buNone/>
            </a:pP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I</a:t>
            </a:r>
            <a:r>
              <a:rPr lang="ko-KR" altLang="en-US" baseline="0" dirty="0" smtClean="0"/>
              <a:t>라는 것은 </a:t>
            </a:r>
            <a:r>
              <a:rPr lang="en-US" altLang="ko-KR" baseline="0" dirty="0" smtClean="0"/>
              <a:t>differencing</a:t>
            </a:r>
            <a:r>
              <a:rPr lang="ko-KR" altLang="en-US" baseline="0" dirty="0" smtClean="0"/>
              <a:t>을 </a:t>
            </a:r>
            <a:r>
              <a:rPr lang="ko-KR" altLang="en-US" baseline="0" dirty="0" err="1" smtClean="0"/>
              <a:t>몇번했는지를</a:t>
            </a:r>
            <a:r>
              <a:rPr lang="ko-KR" altLang="en-US" baseline="0" dirty="0" smtClean="0"/>
              <a:t> 표현</a:t>
            </a: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AR</a:t>
            </a:r>
            <a:r>
              <a:rPr lang="ko-KR" altLang="en-US" baseline="0" dirty="0" smtClean="0"/>
              <a:t>은 </a:t>
            </a:r>
            <a:r>
              <a:rPr lang="en-US" altLang="ko-KR" baseline="0" dirty="0" smtClean="0"/>
              <a:t>p</a:t>
            </a:r>
            <a:r>
              <a:rPr lang="ko-KR" altLang="en-US" baseline="0" dirty="0" smtClean="0"/>
              <a:t>로 표현  </a:t>
            </a:r>
            <a:r>
              <a:rPr lang="en-US" altLang="ko-KR" baseline="0" dirty="0" smtClean="0"/>
              <a:t>-&gt; p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AR </a:t>
            </a:r>
            <a:r>
              <a:rPr lang="ko-KR" altLang="en-US" baseline="0" dirty="0" smtClean="0"/>
              <a:t>모델의 </a:t>
            </a:r>
            <a:r>
              <a:rPr lang="en-US" altLang="ko-KR" baseline="0" dirty="0" smtClean="0"/>
              <a:t>independence variable</a:t>
            </a:r>
            <a:r>
              <a:rPr lang="ko-KR" altLang="en-US" baseline="0" dirty="0" smtClean="0"/>
              <a:t>의 개수를 표현</a:t>
            </a: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I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d</a:t>
            </a:r>
            <a:r>
              <a:rPr lang="ko-KR" altLang="en-US" baseline="0" dirty="0" smtClean="0"/>
              <a:t>로 표현 </a:t>
            </a:r>
            <a:r>
              <a:rPr lang="en-US" altLang="ko-KR" baseline="0" dirty="0" smtClean="0"/>
              <a:t>-&gt; d</a:t>
            </a:r>
            <a:r>
              <a:rPr lang="ko-KR" altLang="en-US" baseline="0" dirty="0" smtClean="0"/>
              <a:t>는 </a:t>
            </a:r>
            <a:r>
              <a:rPr lang="ko-KR" altLang="en-US" baseline="0" dirty="0" err="1" smtClean="0"/>
              <a:t>몇번</a:t>
            </a:r>
            <a:r>
              <a:rPr lang="ko-KR" altLang="en-US" baseline="0" dirty="0" smtClean="0"/>
              <a:t> </a:t>
            </a:r>
            <a:r>
              <a:rPr lang="en-US" altLang="ko-KR" baseline="0" dirty="0" err="1" smtClean="0"/>
              <a:t>differencig</a:t>
            </a:r>
            <a:r>
              <a:rPr lang="ko-KR" altLang="en-US" baseline="0" dirty="0" smtClean="0"/>
              <a:t>을 </a:t>
            </a:r>
            <a:r>
              <a:rPr lang="ko-KR" altLang="en-US" baseline="0" dirty="0" err="1" smtClean="0"/>
              <a:t>해줬느냐를</a:t>
            </a:r>
            <a:r>
              <a:rPr lang="ko-KR" altLang="en-US" baseline="0" dirty="0" smtClean="0"/>
              <a:t> 표현</a:t>
            </a: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MA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q</a:t>
            </a:r>
            <a:r>
              <a:rPr lang="ko-KR" altLang="en-US" baseline="0" dirty="0" smtClean="0"/>
              <a:t>로 표현 </a:t>
            </a:r>
            <a:r>
              <a:rPr lang="en-US" altLang="ko-KR" baseline="0" dirty="0" smtClean="0"/>
              <a:t>-&gt; q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MA </a:t>
            </a:r>
            <a:r>
              <a:rPr lang="ko-KR" altLang="en-US" baseline="0" dirty="0" smtClean="0"/>
              <a:t>모델의 </a:t>
            </a:r>
            <a:r>
              <a:rPr lang="en-US" altLang="ko-KR" baseline="0" dirty="0" smtClean="0"/>
              <a:t>t</a:t>
            </a:r>
            <a:r>
              <a:rPr lang="ko-KR" altLang="en-US" baseline="0" dirty="0" smtClean="0"/>
              <a:t>시점과 </a:t>
            </a:r>
            <a:r>
              <a:rPr lang="en-US" altLang="ko-KR" baseline="0" dirty="0" smtClean="0"/>
              <a:t>t</a:t>
            </a:r>
            <a:r>
              <a:rPr lang="ko-KR" altLang="en-US" baseline="0" dirty="0" smtClean="0"/>
              <a:t>시점 전의 </a:t>
            </a:r>
            <a:r>
              <a:rPr lang="ko-KR" altLang="en-US" baseline="0" dirty="0" err="1" smtClean="0"/>
              <a:t>에러텀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파라미터의</a:t>
            </a:r>
            <a:r>
              <a:rPr lang="ko-KR" altLang="en-US" baseline="0" dirty="0" smtClean="0"/>
              <a:t> 개수</a:t>
            </a:r>
            <a:endParaRPr lang="en-US" altLang="ko-KR" baseline="0" dirty="0" smtClean="0"/>
          </a:p>
          <a:p>
            <a:pPr marL="158750" indent="0">
              <a:buNone/>
            </a:pPr>
            <a:endParaRPr lang="en-US" altLang="ko-KR" baseline="0" dirty="0" smtClean="0"/>
          </a:p>
          <a:p>
            <a:pPr marL="158750" indent="0">
              <a:buNone/>
            </a:pPr>
            <a:endParaRPr lang="en-US" altLang="ko-KR" baseline="0" dirty="0" smtClean="0"/>
          </a:p>
          <a:p>
            <a:pPr marL="158750" indent="0">
              <a:buNone/>
            </a:pPr>
            <a:endParaRPr lang="en-US" altLang="ko-KR" baseline="0" dirty="0" smtClean="0"/>
          </a:p>
          <a:p>
            <a:pPr marL="158750" indent="0">
              <a:buNone/>
            </a:pPr>
            <a:r>
              <a:rPr lang="ko-KR" altLang="en-US" baseline="0" dirty="0" smtClean="0"/>
              <a:t>이 프로세스는 </a:t>
            </a:r>
            <a:r>
              <a:rPr lang="en-US" altLang="ko-KR" baseline="0" dirty="0" smtClean="0"/>
              <a:t>"</a:t>
            </a:r>
            <a:r>
              <a:rPr lang="en-US" altLang="ko-KR" sz="11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integrated</a:t>
            </a:r>
            <a:r>
              <a:rPr lang="en-US" altLang="ko-KR" baseline="0" dirty="0" smtClean="0"/>
              <a:t>"</a:t>
            </a:r>
            <a:r>
              <a:rPr lang="ko-KR" altLang="en-US" baseline="0" dirty="0" smtClean="0"/>
              <a:t>으로 간주됩니다</a:t>
            </a:r>
            <a:r>
              <a:rPr lang="en-US" altLang="ko-KR" baseline="0" dirty="0" smtClean="0"/>
              <a:t>.</a:t>
            </a:r>
          </a:p>
          <a:p>
            <a:pPr marL="158750" indent="0">
              <a:buNone/>
            </a:pPr>
            <a:r>
              <a:rPr lang="ko-KR" altLang="en-US" baseline="0" dirty="0" smtClean="0"/>
              <a:t>고정성을 유도하려면 계열을 </a:t>
            </a:r>
            <a:r>
              <a:rPr lang="en-US" altLang="ko-KR" baseline="0" dirty="0" smtClean="0"/>
              <a:t>"</a:t>
            </a:r>
            <a:r>
              <a:rPr lang="ko-KR" altLang="en-US" baseline="0" dirty="0" smtClean="0"/>
              <a:t>파생</a:t>
            </a:r>
            <a:r>
              <a:rPr lang="en-US" altLang="ko-KR" sz="11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derived</a:t>
            </a:r>
            <a:r>
              <a:rPr lang="en-US" altLang="ko-KR" baseline="0" dirty="0" smtClean="0"/>
              <a:t>"</a:t>
            </a:r>
            <a:r>
              <a:rPr lang="ko-KR" altLang="en-US" baseline="0" dirty="0" smtClean="0"/>
              <a:t>해야 합니다</a:t>
            </a:r>
            <a:r>
              <a:rPr lang="en-US" altLang="ko-KR" baseline="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6966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ko-KR" baseline="0" dirty="0" smtClean="0"/>
              <a:t>P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AR </a:t>
            </a:r>
            <a:r>
              <a:rPr lang="ko-KR" altLang="en-US" baseline="0" dirty="0" smtClean="0"/>
              <a:t>의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파라미터의</a:t>
            </a:r>
            <a:r>
              <a:rPr lang="ko-KR" altLang="en-US" baseline="0" dirty="0" smtClean="0"/>
              <a:t> 개수</a:t>
            </a: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Q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MA </a:t>
            </a:r>
            <a:r>
              <a:rPr lang="ko-KR" altLang="en-US" baseline="0" dirty="0" smtClean="0"/>
              <a:t>의 </a:t>
            </a:r>
            <a:r>
              <a:rPr lang="ko-KR" altLang="en-US" baseline="0" dirty="0" err="1" smtClean="0"/>
              <a:t>파라미터의</a:t>
            </a:r>
            <a:r>
              <a:rPr lang="ko-KR" altLang="en-US" baseline="0" dirty="0" smtClean="0"/>
              <a:t> 개수</a:t>
            </a: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D</a:t>
            </a:r>
            <a:r>
              <a:rPr lang="ko-KR" altLang="en-US" baseline="0" dirty="0" smtClean="0"/>
              <a:t>는 차분의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개수</a:t>
            </a:r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204217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ko-KR" baseline="0" dirty="0" smtClean="0"/>
              <a:t>T</a:t>
            </a:r>
            <a:r>
              <a:rPr lang="ko-KR" altLang="en-US" baseline="0" dirty="0" smtClean="0"/>
              <a:t>시점과 </a:t>
            </a:r>
            <a:r>
              <a:rPr lang="en-US" altLang="ko-KR" baseline="0" dirty="0" smtClean="0"/>
              <a:t>t-1</a:t>
            </a:r>
            <a:r>
              <a:rPr lang="ko-KR" altLang="en-US" baseline="0" dirty="0" smtClean="0"/>
              <a:t>시점과의 차이</a:t>
            </a:r>
            <a:endParaRPr lang="en-US" altLang="ko-KR" baseline="0" dirty="0" smtClean="0"/>
          </a:p>
          <a:p>
            <a:pPr marL="158750" indent="0">
              <a:buNone/>
            </a:pPr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246677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ko-KR" altLang="en-US" dirty="0" smtClean="0">
                <a:effectLst/>
              </a:rPr>
              <a:t>곡률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curvature</a:t>
            </a:r>
          </a:p>
          <a:p>
            <a:pPr marL="158750" indent="0">
              <a:buNone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보통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차에서 끝남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차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이상되면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arima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랑 잘 맞지 않는다고 생각함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6515681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ko-KR" dirty="0" smtClean="0">
                <a:effectLst/>
              </a:rPr>
              <a:t>1</a:t>
            </a:r>
            <a:r>
              <a:rPr lang="ko-KR" altLang="en-US" dirty="0" smtClean="0">
                <a:effectLst/>
              </a:rPr>
              <a:t>차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508558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굳이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차 차분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할필요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없음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3401111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굳이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차 차분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할필요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없음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5728988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ko-K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AIC?</a:t>
            </a:r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7604087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굳이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차 차분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할필요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없음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6214542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굳이 </a:t>
            </a:r>
            <a:r>
              <a:rPr lang="en-US" altLang="ko-KR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차 차분 </a:t>
            </a:r>
            <a:r>
              <a:rPr lang="ko-KR" alt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할필요</a:t>
            </a:r>
            <a:r>
              <a:rPr lang="ko-KR" alt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없음</a:t>
            </a:r>
            <a:endParaRPr lang="en-US" altLang="ko-KR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1865584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24109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a9fa94098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a9fa940987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4691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7594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11062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97095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ko-KR" dirty="0" smtClean="0"/>
              <a:t>Y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t</a:t>
            </a:r>
            <a:r>
              <a:rPr lang="ko-KR" altLang="en-US" dirty="0" smtClean="0"/>
              <a:t>시점의 값</a:t>
            </a:r>
            <a:endParaRPr lang="en-US" altLang="ko-KR" dirty="0" smtClean="0"/>
          </a:p>
          <a:p>
            <a:pPr marL="158750" indent="0">
              <a:buNone/>
            </a:pPr>
            <a:r>
              <a:rPr lang="en-US" altLang="ko-KR" dirty="0" smtClean="0"/>
              <a:t>X : Y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lag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사용</a:t>
            </a: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Y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lag</a:t>
            </a:r>
            <a:r>
              <a:rPr lang="ko-KR" altLang="en-US" baseline="0" dirty="0" smtClean="0"/>
              <a:t>된 변수들을 사용하는 </a:t>
            </a:r>
            <a:r>
              <a:rPr lang="ko-KR" altLang="en-US" baseline="0" dirty="0" err="1" smtClean="0"/>
              <a:t>회기모델</a:t>
            </a:r>
            <a:endParaRPr lang="en-US" altLang="ko-KR" baseline="0" dirty="0" smtClean="0"/>
          </a:p>
          <a:p>
            <a:pPr marL="158750" indent="0">
              <a:buNone/>
            </a:pP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Multiple regression model</a:t>
            </a:r>
            <a:r>
              <a:rPr lang="ko-KR" altLang="en-US" baseline="0" dirty="0" smtClean="0"/>
              <a:t>은 독립이어야하지만 독립 가정을 무시</a:t>
            </a:r>
            <a:r>
              <a:rPr lang="en-US" altLang="ko-KR" baseline="0" dirty="0" smtClean="0"/>
              <a:t> -&gt; </a:t>
            </a:r>
            <a:r>
              <a:rPr lang="ko-KR" altLang="en-US" baseline="0" dirty="0" smtClean="0"/>
              <a:t>최소 </a:t>
            </a:r>
            <a:r>
              <a:rPr lang="ko-KR" altLang="en-US" baseline="0" dirty="0" err="1" smtClean="0"/>
              <a:t>제곱법으로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라미터</a:t>
            </a:r>
            <a:r>
              <a:rPr lang="ko-KR" altLang="en-US" baseline="0" dirty="0" smtClean="0"/>
              <a:t> 추정 불가</a:t>
            </a: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Explanatory </a:t>
            </a:r>
            <a:r>
              <a:rPr lang="en-US" altLang="ko-KR" baseline="0" dirty="0" err="1" smtClean="0"/>
              <a:t>variagle</a:t>
            </a:r>
            <a:r>
              <a:rPr lang="en-US" altLang="ko-KR" baseline="0" dirty="0" smtClean="0"/>
              <a:t> : </a:t>
            </a:r>
            <a:r>
              <a:rPr lang="ko-KR" altLang="en-US" baseline="0" dirty="0" err="1" smtClean="0"/>
              <a:t>원인변수</a:t>
            </a: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독립변수</a:t>
            </a:r>
            <a:r>
              <a:rPr lang="en-US" altLang="ko-KR" baseline="0" dirty="0" smtClean="0"/>
              <a:t>)</a:t>
            </a:r>
          </a:p>
          <a:p>
            <a:pPr marL="158750" indent="0">
              <a:buNone/>
            </a:pPr>
            <a:endParaRPr lang="en-US" altLang="ko-KR" baseline="0" dirty="0" smtClean="0"/>
          </a:p>
          <a:p>
            <a:pPr marL="158750" indent="0">
              <a:buNone/>
            </a:pPr>
            <a:r>
              <a:rPr lang="ko-KR" altLang="en-US" baseline="0" dirty="0" smtClean="0"/>
              <a:t>사용할 과거 값의 수를 결정하는 것이 항상 간단한 것은 아닙니다</a:t>
            </a:r>
            <a:r>
              <a:rPr lang="en-US" altLang="ko-KR" baseline="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640257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ko-KR" dirty="0" smtClean="0"/>
              <a:t>Y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t</a:t>
            </a:r>
            <a:r>
              <a:rPr lang="ko-KR" altLang="en-US" dirty="0" smtClean="0"/>
              <a:t>시점의 값</a:t>
            </a:r>
            <a:endParaRPr lang="en-US" altLang="ko-KR" dirty="0" smtClean="0"/>
          </a:p>
          <a:p>
            <a:pPr marL="158750" indent="0">
              <a:buNone/>
            </a:pPr>
            <a:r>
              <a:rPr lang="en-US" altLang="ko-KR" baseline="0" dirty="0" smtClean="0"/>
              <a:t>T</a:t>
            </a:r>
            <a:r>
              <a:rPr lang="ko-KR" altLang="en-US" baseline="0" dirty="0" smtClean="0"/>
              <a:t>시점의 에러와 과거의 에러로 표현</a:t>
            </a:r>
            <a:endParaRPr lang="en-US" altLang="ko-KR" baseline="0" dirty="0" smtClean="0"/>
          </a:p>
          <a:p>
            <a:pPr marL="158750" indent="0">
              <a:buNone/>
            </a:pPr>
            <a:r>
              <a:rPr lang="ko-KR" altLang="en-US" baseline="0" dirty="0" smtClean="0"/>
              <a:t>연속적인 </a:t>
            </a:r>
            <a:r>
              <a:rPr lang="ko-KR" altLang="en-US" baseline="0" dirty="0" err="1" smtClean="0"/>
              <a:t>에러텀으로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y</a:t>
            </a:r>
            <a:r>
              <a:rPr lang="ko-KR" altLang="en-US" baseline="0" dirty="0" smtClean="0"/>
              <a:t>의 관계 표현</a:t>
            </a:r>
            <a:endParaRPr lang="en-US" altLang="ko-KR" baseline="0" dirty="0" smtClean="0"/>
          </a:p>
          <a:p>
            <a:pPr marL="158750" indent="0">
              <a:buNone/>
            </a:pPr>
            <a:r>
              <a:rPr lang="en-US" altLang="ko-KR" baseline="0" dirty="0" smtClean="0"/>
              <a:t>(</a:t>
            </a:r>
            <a:r>
              <a:rPr lang="ko-KR" altLang="en-US" baseline="0" dirty="0" smtClean="0"/>
              <a:t>연속된 오류 용어 사이에 명시적 종속 관계가 설정됩니다</a:t>
            </a:r>
            <a:r>
              <a:rPr lang="en-US" altLang="ko-KR" baseline="0" dirty="0" smtClean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8227400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ko-KR" baseline="0" dirty="0" smtClean="0"/>
              <a:t>Y</a:t>
            </a:r>
            <a:r>
              <a:rPr lang="ko-KR" altLang="en-US" baseline="0" dirty="0" smtClean="0"/>
              <a:t>의 이전 값들과 에러의</a:t>
            </a:r>
            <a:r>
              <a:rPr lang="en-US" altLang="ko-KR" baseline="0" dirty="0" smtClean="0"/>
              <a:t> t</a:t>
            </a:r>
            <a:r>
              <a:rPr lang="ko-KR" altLang="en-US" baseline="0" dirty="0" smtClean="0"/>
              <a:t>시점부터 과거의 에러로 표현</a:t>
            </a:r>
            <a:endParaRPr lang="en-US" altLang="ko-KR" baseline="0" dirty="0" smtClean="0"/>
          </a:p>
        </p:txBody>
      </p:sp>
    </p:spTree>
    <p:extLst>
      <p:ext uri="{BB962C8B-B14F-4D97-AF65-F5344CB8AC3E}">
        <p14:creationId xmlns:p14="http://schemas.microsoft.com/office/powerpoint/2010/main" val="168171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 hasCustomPrompt="1"/>
          </p:nvPr>
        </p:nvSpPr>
        <p:spPr>
          <a:xfrm>
            <a:off x="1643858" y="1172225"/>
            <a:ext cx="677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300">
                <a:latin typeface="+mn-l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 dirty="0" err="1" smtClean="0"/>
              <a:t>dd</a:t>
            </a:r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 hasCustomPrompt="1"/>
          </p:nvPr>
        </p:nvSpPr>
        <p:spPr>
          <a:xfrm>
            <a:off x="1643852" y="3261775"/>
            <a:ext cx="6770700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accent2"/>
                </a:solidFill>
                <a:latin typeface="+mn-l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en-US" dirty="0" err="1" smtClean="0"/>
              <a:t>dd</a:t>
            </a:r>
            <a:endParaRPr dirty="0"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body" idx="1" hasCustomPrompt="1"/>
          </p:nvPr>
        </p:nvSpPr>
        <p:spPr>
          <a:xfrm>
            <a:off x="149344" y="1053415"/>
            <a:ext cx="8804155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나눔스퀘어 ExtraBold"/>
              <a:buChar char="●"/>
              <a:defRPr sz="1200">
                <a:latin typeface="+mn-lt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Font typeface="나눔스퀘어 ExtraBold"/>
              <a:buChar char="○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나눔스퀘어 ExtraBold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나눔스퀘어 ExtraBold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나눔스퀘어 ExtraBold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나눔스퀘어 ExtraBold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나눔스퀘어 ExtraBold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나눔스퀘어 ExtraBold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나눔스퀘어 ExtraBold"/>
              <a:buChar char="■"/>
              <a:defRPr/>
            </a:lvl9pPr>
          </a:lstStyle>
          <a:p>
            <a:r>
              <a:rPr lang="en-US" dirty="0" err="1" smtClean="0"/>
              <a:t>dd</a:t>
            </a:r>
            <a:endParaRPr dirty="0"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 hasCustomPrompt="1"/>
          </p:nvPr>
        </p:nvSpPr>
        <p:spPr>
          <a:xfrm>
            <a:off x="149345" y="8686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 err="1" smtClean="0"/>
              <a:t>dd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>
            <a:spLocks noGrp="1"/>
          </p:cNvSpPr>
          <p:nvPr>
            <p:ph type="title" hasCustomPrompt="1"/>
          </p:nvPr>
        </p:nvSpPr>
        <p:spPr>
          <a:xfrm>
            <a:off x="713225" y="445025"/>
            <a:ext cx="3858900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7200">
                <a:solidFill>
                  <a:schemeClr val="accent1"/>
                </a:solidFill>
                <a:latin typeface="+mn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r>
              <a:rPr lang="en-US" dirty="0" err="1" smtClean="0"/>
              <a:t>dd</a:t>
            </a:r>
            <a:endParaRPr dirty="0"/>
          </a:p>
        </p:txBody>
      </p:sp>
      <p:sp>
        <p:nvSpPr>
          <p:cNvPr id="175" name="Google Shape;175;p27"/>
          <p:cNvSpPr/>
          <p:nvPr/>
        </p:nvSpPr>
        <p:spPr>
          <a:xfrm>
            <a:off x="6711600" y="257160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7927800" y="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 err="1" smtClean="0"/>
              <a:t>dd</a:t>
            </a:r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 err="1" smtClean="0"/>
              <a:t>ddd</a:t>
            </a:r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73" r:id="rId3"/>
  </p:sldLayoutIdLst>
  <p:timing>
    <p:tnLst>
      <p:par>
        <p:cTn id="1" dur="indefinite" restart="never" nodeType="tmRoot"/>
      </p:par>
    </p:tn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n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>
            <a:spLocks noGrp="1"/>
          </p:cNvSpPr>
          <p:nvPr>
            <p:ph type="ctrTitle"/>
          </p:nvPr>
        </p:nvSpPr>
        <p:spPr>
          <a:xfrm>
            <a:off x="1643858" y="1172225"/>
            <a:ext cx="677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ARIMA</a:t>
            </a:r>
            <a:endParaRPr dirty="0">
              <a:solidFill>
                <a:srgbClr val="4A8CF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1"/>
          </p:nvPr>
        </p:nvSpPr>
        <p:spPr>
          <a:xfrm>
            <a:off x="1643852" y="3261775"/>
            <a:ext cx="6770700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기상 자료를 이용한 태양광 발전 예측모델 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설계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Model study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lvl="0" indent="0"/>
            <a:endParaRPr lang="en-US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lvl="0" indent="0"/>
            <a:r>
              <a:rPr 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2021-08-11</a:t>
            </a:r>
          </a:p>
          <a:p>
            <a:pPr marL="0" lvl="0" indent="0"/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고아름</a:t>
            </a:r>
            <a:endParaRPr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Autoregressive Integrated Moving Average (ARIMA)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텍스트 개체 틀 5"/>
          <p:cNvSpPr>
            <a:spLocks noGrp="1"/>
          </p:cNvSpPr>
          <p:nvPr>
            <p:ph type="body" idx="1"/>
          </p:nvPr>
        </p:nvSpPr>
        <p:spPr>
          <a:xfrm>
            <a:off x="339845" y="659568"/>
            <a:ext cx="8804155" cy="369564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After several simple </a:t>
            </a:r>
            <a:r>
              <a:rPr lang="en-US" altLang="ko-KR" sz="1600" dirty="0" smtClean="0">
                <a:solidFill>
                  <a:schemeClr val="accent3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differencing 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passes have been made </a:t>
            </a:r>
            <a:r>
              <a:rPr lang="en-US" altLang="ko-KR" sz="1600" dirty="0" smtClean="0">
                <a:solidFill>
                  <a:schemeClr val="accent3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to secure stationarity</a:t>
            </a: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sz="1600" u="sng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An ARMA model is fitted</a:t>
            </a:r>
          </a:p>
          <a:p>
            <a:pPr marL="540000" lvl="1" indent="-171450">
              <a:spcBef>
                <a:spcPts val="1200"/>
              </a:spcBef>
              <a:buClrTx/>
              <a:buFont typeface="나눔스퀘어_ac ExtraBold" panose="020B0600000101010101" pitchFamily="50" charset="-127"/>
              <a:buChar char="-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The process is considered “integrated”.</a:t>
            </a:r>
          </a:p>
          <a:p>
            <a:pPr marL="540000" lvl="1" indent="-171450">
              <a:spcBef>
                <a:spcPts val="1200"/>
              </a:spcBef>
              <a:buClrTx/>
              <a:buFont typeface="나눔스퀘어_ac ExtraBold" panose="020B0600000101010101" pitchFamily="50" charset="-127"/>
              <a:buChar char="-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The series must be derived to induce stationarity.</a:t>
            </a:r>
          </a:p>
          <a:p>
            <a:pPr marL="540000" lvl="1" indent="-171450">
              <a:spcBef>
                <a:spcPts val="1200"/>
              </a:spcBef>
              <a:buClrTx/>
              <a:buFont typeface="나눔스퀘어_ac ExtraBold" panose="020B0600000101010101" pitchFamily="50" charset="-127"/>
              <a:buChar char="-"/>
            </a:pPr>
            <a:endParaRPr lang="en-US" altLang="ko-KR" sz="16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lvl="1" indent="-171450">
              <a:spcBef>
                <a:spcPts val="0"/>
              </a:spcBef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The resulting model is called </a:t>
            </a:r>
            <a:r>
              <a:rPr lang="en-US" altLang="ko-KR" sz="1600" dirty="0" smtClean="0">
                <a:solidFill>
                  <a:schemeClr val="accent3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utoreg</a:t>
            </a:r>
            <a:r>
              <a:rPr lang="en-US" altLang="ko-KR" sz="1600" dirty="0" smtClean="0">
                <a:solidFill>
                  <a:schemeClr val="accent3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r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essive </a:t>
            </a:r>
            <a:r>
              <a:rPr lang="en-US" altLang="ko-KR" sz="1600" dirty="0" smtClean="0">
                <a:solidFill>
                  <a:schemeClr val="accent3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ntegrated </a:t>
            </a:r>
            <a:r>
              <a:rPr lang="en-US" altLang="ko-KR" sz="1600" dirty="0" smtClean="0">
                <a:solidFill>
                  <a:schemeClr val="accent3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m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oving </a:t>
            </a:r>
            <a:r>
              <a:rPr lang="en-US" altLang="ko-KR" sz="1600" dirty="0" smtClean="0">
                <a:solidFill>
                  <a:schemeClr val="accent3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verage time series (ARIMA) model (p, d, q)</a:t>
            </a:r>
            <a:endParaRPr lang="en-US" altLang="ko-KR" sz="16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6556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ARIMA (p, d, q)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텍스트 개체 틀 5"/>
          <p:cNvSpPr>
            <a:spLocks noGrp="1"/>
          </p:cNvSpPr>
          <p:nvPr>
            <p:ph type="body" idx="1"/>
          </p:nvPr>
        </p:nvSpPr>
        <p:spPr>
          <a:xfrm>
            <a:off x="339845" y="807550"/>
            <a:ext cx="8804155" cy="369564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Autoregressive integrated moving average models express the data values at time “t” as a linear combination of previous data values and/or current and previous errors</a:t>
            </a:r>
            <a:endParaRPr lang="ko-KR" altLang="en-US" sz="16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6223" t="48800" r="31778" b="23466"/>
          <a:stretch/>
        </p:blipFill>
        <p:spPr>
          <a:xfrm>
            <a:off x="411480" y="1863865"/>
            <a:ext cx="7042616" cy="19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43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차분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(Differencing)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텍스트 개체 틀 5"/>
          <p:cNvSpPr>
            <a:spLocks noGrp="1"/>
          </p:cNvSpPr>
          <p:nvPr>
            <p:ph type="body" idx="1"/>
          </p:nvPr>
        </p:nvSpPr>
        <p:spPr>
          <a:xfrm>
            <a:off x="339845" y="807550"/>
            <a:ext cx="8804155" cy="369564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If original series is nonstationary, differencing might be need</a:t>
            </a:r>
            <a:endParaRPr lang="ko-KR" altLang="en-US" sz="16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10684" t="53094" r="37863" b="12718"/>
          <a:stretch/>
        </p:blipFill>
        <p:spPr>
          <a:xfrm>
            <a:off x="592245" y="2586788"/>
            <a:ext cx="5077635" cy="2108653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868660"/>
              </p:ext>
            </p:extLst>
          </p:nvPr>
        </p:nvGraphicFramePr>
        <p:xfrm>
          <a:off x="5879432" y="1581124"/>
          <a:ext cx="617621" cy="222504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617621">
                  <a:extLst>
                    <a:ext uri="{9D8B030D-6E8A-4147-A177-3AD203B41FA5}">
                      <a16:colId xmlns:a16="http://schemas.microsoft.com/office/drawing/2014/main" val="9293051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0073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967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617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631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366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8407195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759849"/>
              </p:ext>
            </p:extLst>
          </p:nvPr>
        </p:nvGraphicFramePr>
        <p:xfrm>
          <a:off x="6684833" y="1937600"/>
          <a:ext cx="617621" cy="222504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617621">
                  <a:extLst>
                    <a:ext uri="{9D8B030D-6E8A-4147-A177-3AD203B41FA5}">
                      <a16:colId xmlns:a16="http://schemas.microsoft.com/office/drawing/2014/main" val="9293051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0073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967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617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631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366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8407195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013494"/>
              </p:ext>
            </p:extLst>
          </p:nvPr>
        </p:nvGraphicFramePr>
        <p:xfrm>
          <a:off x="7512006" y="1937600"/>
          <a:ext cx="617621" cy="222504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617621">
                  <a:extLst>
                    <a:ext uri="{9D8B030D-6E8A-4147-A177-3AD203B41FA5}">
                      <a16:colId xmlns:a16="http://schemas.microsoft.com/office/drawing/2014/main" val="9293051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Y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0073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967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617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-5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631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366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-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84071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862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ARIMA – Order of Differencing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텍스트 개체 틀 5"/>
          <p:cNvSpPr>
            <a:spLocks noGrp="1"/>
          </p:cNvSpPr>
          <p:nvPr>
            <p:ph type="body" idx="1"/>
          </p:nvPr>
        </p:nvSpPr>
        <p:spPr>
          <a:xfrm>
            <a:off x="339845" y="807550"/>
            <a:ext cx="3954837" cy="369564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If original series is stationary, no need to differencing</a:t>
            </a: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If origin series has a constant average trend, 1</a:t>
            </a:r>
            <a:r>
              <a:rPr lang="en-US" altLang="ko-KR" sz="1600" baseline="300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st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order of differencing might work</a:t>
            </a: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If original series has</a:t>
            </a:r>
            <a:r>
              <a:rPr lang="ko-KR" altLang="en-US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r>
              <a:rPr lang="ko-KR" altLang="en-US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varying trend(curvature), 2</a:t>
            </a:r>
            <a:r>
              <a:rPr lang="en-US" altLang="ko-KR" sz="1600" baseline="300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nd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order of differencing might be needed.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53761" t="15350" r="12735" b="5607"/>
          <a:stretch/>
        </p:blipFill>
        <p:spPr>
          <a:xfrm>
            <a:off x="5122860" y="366831"/>
            <a:ext cx="3093426" cy="456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64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en-US" altLang="ko-KR" baseline="30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Differencing (1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차분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9223" t="23911" r="11222" b="25600"/>
          <a:stretch/>
        </p:blipFill>
        <p:spPr>
          <a:xfrm>
            <a:off x="198602" y="1104449"/>
            <a:ext cx="8518196" cy="337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63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en-US" altLang="ko-KR" baseline="30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nd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Differencing (2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차분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9487" t="13709" r="14103" b="6428"/>
          <a:stretch/>
        </p:blipFill>
        <p:spPr>
          <a:xfrm>
            <a:off x="1462210" y="752165"/>
            <a:ext cx="6219581" cy="406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25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Nonstationary -&gt; Stationary by Differencing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12223" t="12889" r="12905" b="6428"/>
          <a:stretch/>
        </p:blipFill>
        <p:spPr>
          <a:xfrm>
            <a:off x="1247044" y="659568"/>
            <a:ext cx="6419850" cy="432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Box-Jenkins ARIMA Procedure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31538" t="16444" r="30513" b="3419"/>
          <a:stretch/>
        </p:blipFill>
        <p:spPr>
          <a:xfrm>
            <a:off x="2974228" y="694436"/>
            <a:ext cx="3207726" cy="423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12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Identification ARIMA Model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t="27111"/>
          <a:stretch/>
        </p:blipFill>
        <p:spPr>
          <a:xfrm>
            <a:off x="581695" y="1198829"/>
            <a:ext cx="7752010" cy="353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25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Behavior ACF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12223" t="12889" r="10171" b="2598"/>
          <a:stretch/>
        </p:blipFill>
        <p:spPr>
          <a:xfrm>
            <a:off x="1705708" y="775033"/>
            <a:ext cx="5732584" cy="390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813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Stationary Process (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정상 프로세스</a:t>
            </a:r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202685" y="4364482"/>
            <a:ext cx="8804155" cy="424288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정상 프로세스 </a:t>
            </a:r>
            <a:r>
              <a:rPr lang="en-US" altLang="ko-KR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시간에 관계없이 평균과 분산이 일정한 </a:t>
            </a:r>
            <a:r>
              <a:rPr lang="ko-KR" altLang="en-US" dirty="0" err="1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시계열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데이터</a:t>
            </a:r>
            <a:endParaRPr lang="ko-KR" altLang="en-US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23222" t="16978" r="26333" b="17778"/>
          <a:stretch/>
        </p:blipFill>
        <p:spPr>
          <a:xfrm>
            <a:off x="2240280" y="627133"/>
            <a:ext cx="4663440" cy="376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88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SARIMA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0889" t="76534" r="22000" b="9955"/>
          <a:stretch/>
        </p:blipFill>
        <p:spPr>
          <a:xfrm>
            <a:off x="149345" y="2971800"/>
            <a:ext cx="8247895" cy="103781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23556" t="15378" r="34666" b="64711"/>
          <a:stretch/>
        </p:blipFill>
        <p:spPr>
          <a:xfrm>
            <a:off x="1478280" y="1127760"/>
            <a:ext cx="5730240" cy="170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783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858900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a typeface="12롯데마트드림Bold" panose="02020603020101020101" pitchFamily="18" charset="-127"/>
              </a:rPr>
              <a:t>Thanks</a:t>
            </a:r>
            <a:endParaRPr dirty="0">
              <a:ea typeface="12롯데마트드림Bold" panose="02020603020101020101" pitchFamily="18" charset="-127"/>
            </a:endParaRPr>
          </a:p>
        </p:txBody>
      </p:sp>
      <p:sp>
        <p:nvSpPr>
          <p:cNvPr id="649" name="Google Shape;649;p62"/>
          <p:cNvSpPr txBox="1"/>
          <p:nvPr/>
        </p:nvSpPr>
        <p:spPr>
          <a:xfrm>
            <a:off x="713225" y="1630928"/>
            <a:ext cx="38412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latin typeface="+mn-lt"/>
                <a:ea typeface="12롯데마트드림Bold" panose="02020603020101020101" pitchFamily="18" charset="-127"/>
                <a:cs typeface="Montserrat"/>
                <a:sym typeface="Montserrat"/>
              </a:rPr>
              <a:t>Do you have any questions?</a:t>
            </a:r>
            <a:endParaRPr dirty="0">
              <a:solidFill>
                <a:schemeClr val="accent2"/>
              </a:solidFill>
              <a:latin typeface="+mn-lt"/>
              <a:ea typeface="12롯데마트드림Bold" panose="02020603020101020101" pitchFamily="18" charset="-127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accent2"/>
                </a:solidFill>
                <a:latin typeface="+mn-lt"/>
                <a:ea typeface="12롯데마트드림Bold" panose="02020603020101020101" pitchFamily="18" charset="-127"/>
                <a:cs typeface="Montserrat"/>
                <a:sym typeface="Montserrat"/>
              </a:rPr>
              <a:t>goareum7</a:t>
            </a:r>
            <a:r>
              <a:rPr lang="en" dirty="0" smtClean="0">
                <a:solidFill>
                  <a:schemeClr val="accent2"/>
                </a:solidFill>
                <a:latin typeface="+mn-lt"/>
                <a:ea typeface="12롯데마트드림Bold" panose="02020603020101020101" pitchFamily="18" charset="-127"/>
                <a:cs typeface="Montserrat"/>
                <a:sym typeface="Montserrat"/>
              </a:rPr>
              <a:t>@gmail.com</a:t>
            </a:r>
            <a:endParaRPr dirty="0">
              <a:solidFill>
                <a:schemeClr val="accent2"/>
              </a:solidFill>
              <a:latin typeface="+mn-lt"/>
              <a:ea typeface="12롯데마트드림Bold" panose="02020603020101020101" pitchFamily="18" charset="-127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정상성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확인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(Autocorrelation Function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패턴 이용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20223" t="16800" r="23333" b="8711"/>
          <a:stretch/>
        </p:blipFill>
        <p:spPr>
          <a:xfrm>
            <a:off x="1991771" y="668612"/>
            <a:ext cx="4614770" cy="3806277"/>
          </a:xfrm>
          <a:prstGeom prst="rect">
            <a:avLst/>
          </a:prstGeom>
        </p:spPr>
      </p:pic>
      <p:sp>
        <p:nvSpPr>
          <p:cNvPr id="10" name="텍스트 개체 틀 5"/>
          <p:cNvSpPr>
            <a:spLocks noGrp="1"/>
          </p:cNvSpPr>
          <p:nvPr>
            <p:ph type="body" idx="1"/>
          </p:nvPr>
        </p:nvSpPr>
        <p:spPr>
          <a:xfrm>
            <a:off x="202685" y="4364482"/>
            <a:ext cx="8804155" cy="424288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Lag : 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현재 </a:t>
            </a:r>
            <a:r>
              <a:rPr lang="en-US" altLang="ko-KR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– 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이전 시점 데이터</a:t>
            </a:r>
            <a:endParaRPr lang="en-US" altLang="ko-KR" dirty="0" smtClean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ACF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가 </a:t>
            </a:r>
            <a:r>
              <a:rPr lang="en-US" altLang="ko-KR" dirty="0" err="1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ramdom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하게 나타나는 경우 </a:t>
            </a:r>
            <a:r>
              <a:rPr lang="en-US" altLang="ko-KR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stationary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라고 할 수 있다</a:t>
            </a:r>
            <a:r>
              <a:rPr lang="en-US" altLang="ko-KR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endParaRPr lang="ko-KR" altLang="en-US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692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Nonstationary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Process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비정상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프로세스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텍스트 개체 틀 5"/>
          <p:cNvSpPr>
            <a:spLocks noGrp="1"/>
          </p:cNvSpPr>
          <p:nvPr>
            <p:ph type="body" idx="1"/>
          </p:nvPr>
        </p:nvSpPr>
        <p:spPr>
          <a:xfrm>
            <a:off x="202684" y="4558492"/>
            <a:ext cx="8804155" cy="369564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비정상 </a:t>
            </a:r>
            <a:r>
              <a:rPr lang="ko-KR" altLang="en-US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프로세스 </a:t>
            </a:r>
            <a:r>
              <a:rPr lang="en-US" altLang="ko-KR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시간에 따라 평균과 </a:t>
            </a:r>
            <a:r>
              <a:rPr lang="ko-KR" altLang="en-US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분산이 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일정하지 않는 </a:t>
            </a:r>
            <a:r>
              <a:rPr lang="ko-KR" altLang="en-US" dirty="0" err="1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시계열</a:t>
            </a:r>
            <a:r>
              <a:rPr lang="ko-KR" altLang="en-US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데이터 </a:t>
            </a:r>
            <a:endParaRPr lang="ko-KR" altLang="en-US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11368" t="13983" r="13589" b="8068"/>
          <a:stretch/>
        </p:blipFill>
        <p:spPr>
          <a:xfrm>
            <a:off x="1476547" y="539340"/>
            <a:ext cx="6190906" cy="401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20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ko-KR" altLang="en-US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비정상성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확인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(Autocorrelation Function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패턴 이용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텍스트 개체 틀 5"/>
          <p:cNvSpPr>
            <a:spLocks noGrp="1"/>
          </p:cNvSpPr>
          <p:nvPr>
            <p:ph type="body" idx="1"/>
          </p:nvPr>
        </p:nvSpPr>
        <p:spPr>
          <a:xfrm>
            <a:off x="202684" y="4558492"/>
            <a:ext cx="8804155" cy="369564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ACF 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일정한 패턴을 보임 </a:t>
            </a:r>
            <a:r>
              <a:rPr lang="en-US" altLang="ko-KR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-&gt; Nonstationary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endParaRPr lang="ko-KR" altLang="en-US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15907" t="11224" r="20970" b="6008"/>
          <a:stretch/>
        </p:blipFill>
        <p:spPr>
          <a:xfrm>
            <a:off x="2037145" y="557889"/>
            <a:ext cx="4881649" cy="4000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20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13932" t="7146" r="15812" b="-1778"/>
          <a:stretch/>
        </p:blipFill>
        <p:spPr>
          <a:xfrm>
            <a:off x="2152167" y="571895"/>
            <a:ext cx="4839666" cy="407427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ko-KR" altLang="en-US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비정상성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확인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(Autocorrelation Function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패턴 이용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텍스트 개체 틀 5"/>
          <p:cNvSpPr>
            <a:spLocks noGrp="1"/>
          </p:cNvSpPr>
          <p:nvPr>
            <p:ph type="body" idx="1"/>
          </p:nvPr>
        </p:nvSpPr>
        <p:spPr>
          <a:xfrm>
            <a:off x="202684" y="4558492"/>
            <a:ext cx="8804155" cy="369564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ACF 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올라갔다 내려갔다 하지만 천천히 떨어짐</a:t>
            </a:r>
            <a:r>
              <a:rPr lang="en-US" altLang="ko-KR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-&gt; Nonstationary</a:t>
            </a:r>
            <a:r>
              <a:rPr lang="ko-KR" altLang="en-US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endParaRPr lang="ko-KR" altLang="en-US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3962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Autoregressive (AR) Models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텍스트 개체 틀 5"/>
          <p:cNvSpPr>
            <a:spLocks noGrp="1"/>
          </p:cNvSpPr>
          <p:nvPr>
            <p:ph type="body" idx="1"/>
          </p:nvPr>
        </p:nvSpPr>
        <p:spPr>
          <a:xfrm>
            <a:off x="202684" y="840768"/>
            <a:ext cx="8804155" cy="369564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Models that use</a:t>
            </a:r>
            <a:r>
              <a:rPr lang="en-US" altLang="ko-KR" sz="1600" dirty="0" smtClean="0">
                <a:solidFill>
                  <a:schemeClr val="accent3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lags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of the dependent variable as independent variables.</a:t>
            </a: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dirty="0" smtClean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180000" indent="0">
              <a:buClrTx/>
              <a:buNone/>
            </a:pPr>
            <a:endParaRPr lang="en-US" altLang="ko-KR" dirty="0" smtClean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dirty="0" smtClean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Different from a multiple regression model</a:t>
            </a:r>
          </a:p>
          <a:p>
            <a:pPr marL="540000" lvl="1" indent="-171450">
              <a:spcBef>
                <a:spcPts val="1200"/>
              </a:spcBef>
              <a:buClrTx/>
              <a:buFont typeface="나눔스퀘어_ac ExtraBold" panose="020B0600000101010101" pitchFamily="50" charset="-127"/>
              <a:buChar char="-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Independence assumption is violated, the explanatory variable usually have a dependent relationship.</a:t>
            </a:r>
          </a:p>
          <a:p>
            <a:pPr marL="540000" lvl="1" indent="-171450">
              <a:spcBef>
                <a:spcPts val="1200"/>
              </a:spcBef>
              <a:buClrTx/>
              <a:buFont typeface="나눔스퀘어_ac ExtraBold" panose="020B0600000101010101" pitchFamily="50" charset="-127"/>
              <a:buChar char="-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Determining the number of past values to use is not always straightforward.</a:t>
            </a:r>
          </a:p>
          <a:p>
            <a:pPr marL="540000" lvl="1" indent="-171450">
              <a:spcBef>
                <a:spcPts val="1200"/>
              </a:spcBef>
              <a:buClrTx/>
              <a:buFont typeface="나눔스퀘어_ac ExtraBold" panose="020B0600000101010101" pitchFamily="50" charset="-127"/>
              <a:buChar char="-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Autocorrelation and partial autocorrelation can be used.</a:t>
            </a:r>
            <a:endParaRPr lang="ko-KR" altLang="en-US" sz="16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15555" t="33511" r="16667" b="57067"/>
          <a:stretch/>
        </p:blipFill>
        <p:spPr>
          <a:xfrm>
            <a:off x="585211" y="1210332"/>
            <a:ext cx="7171949" cy="62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60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Moving Average (MA) Models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텍스트 개체 틀 5"/>
          <p:cNvSpPr>
            <a:spLocks noGrp="1"/>
          </p:cNvSpPr>
          <p:nvPr>
            <p:ph type="body" idx="1"/>
          </p:nvPr>
        </p:nvSpPr>
        <p:spPr>
          <a:xfrm>
            <a:off x="202684" y="840768"/>
            <a:ext cx="8804155" cy="369564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Models that use </a:t>
            </a:r>
            <a:r>
              <a:rPr lang="en-US" altLang="ko-KR" sz="1600" dirty="0" smtClean="0">
                <a:solidFill>
                  <a:schemeClr val="accent3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past errors </a:t>
            </a: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that follow a white noise distribution as explanatory variables</a:t>
            </a: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dirty="0" smtClean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180000" indent="0">
              <a:buClrTx/>
              <a:buNone/>
            </a:pPr>
            <a:endParaRPr lang="en-US" altLang="ko-KR" dirty="0" smtClean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endParaRPr lang="en-US" altLang="ko-KR" dirty="0" smtClean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Explicit dependence relationship is set up among successive error terms</a:t>
            </a:r>
            <a:endParaRPr lang="ko-KR" altLang="en-US" sz="16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16000" t="32444" r="16000" b="56889"/>
          <a:stretch/>
        </p:blipFill>
        <p:spPr>
          <a:xfrm>
            <a:off x="600451" y="1548613"/>
            <a:ext cx="7385309" cy="7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20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9344" y="86868"/>
            <a:ext cx="8857495" cy="572700"/>
          </a:xfrm>
        </p:spPr>
        <p:txBody>
          <a:bodyPr/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Autoregressive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and Moving Average (ARMA)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4928056"/>
            <a:ext cx="89154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Ref. https</a:t>
            </a:r>
            <a:r>
              <a:rPr lang="en-US" altLang="ko-KR" sz="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://youtu.be/ma_L2YRWMHI</a:t>
            </a:r>
            <a:endParaRPr lang="ko-KR" altLang="en-US" sz="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텍스트 개체 틀 5"/>
          <p:cNvSpPr>
            <a:spLocks noGrp="1"/>
          </p:cNvSpPr>
          <p:nvPr>
            <p:ph type="body" idx="1"/>
          </p:nvPr>
        </p:nvSpPr>
        <p:spPr>
          <a:xfrm>
            <a:off x="339845" y="1745174"/>
            <a:ext cx="8804155" cy="369564"/>
          </a:xfrm>
        </p:spPr>
        <p:txBody>
          <a:bodyPr/>
          <a:lstStyle/>
          <a:p>
            <a:pPr marL="351450" indent="-171450">
              <a:buClrTx/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Autoregressive models combines the AR model with the MA model to form a general class of models, called “ARMA”.</a:t>
            </a:r>
            <a:endParaRPr lang="ko-KR" altLang="en-US" sz="1600" dirty="0">
              <a:solidFill>
                <a:schemeClr val="tx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222" t="16444" r="2222" b="71823"/>
          <a:stretch/>
        </p:blipFill>
        <p:spPr>
          <a:xfrm>
            <a:off x="477004" y="958396"/>
            <a:ext cx="7887286" cy="60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79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nagement Consulting Toolkit by Slidesgo">
  <a:themeElements>
    <a:clrScheme name="Simple Light">
      <a:dk1>
        <a:srgbClr val="000000"/>
      </a:dk1>
      <a:lt1>
        <a:srgbClr val="FFFFFF"/>
      </a:lt1>
      <a:dk2>
        <a:srgbClr val="4A8CFF"/>
      </a:dk2>
      <a:lt2>
        <a:srgbClr val="EFEFEF"/>
      </a:lt2>
      <a:accent1>
        <a:srgbClr val="003BA3"/>
      </a:accent1>
      <a:accent2>
        <a:srgbClr val="000000"/>
      </a:accent2>
      <a:accent3>
        <a:srgbClr val="4A8CFF"/>
      </a:accent3>
      <a:accent4>
        <a:srgbClr val="EFEFEF"/>
      </a:accent4>
      <a:accent5>
        <a:srgbClr val="003BA3"/>
      </a:accent5>
      <a:accent6>
        <a:srgbClr val="000000"/>
      </a:accent6>
      <a:hlink>
        <a:srgbClr val="003BA3"/>
      </a:hlink>
      <a:folHlink>
        <a:srgbClr val="0097A7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 ExtraBold"/>
        <a:ea typeface="나눔스퀘어 Extra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</TotalTime>
  <Words>798</Words>
  <Application>Microsoft Office PowerPoint</Application>
  <PresentationFormat>화면 슬라이드 쇼(16:9)</PresentationFormat>
  <Paragraphs>148</Paragraphs>
  <Slides>21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나눔스퀘어 ExtraBold</vt:lpstr>
      <vt:lpstr>Montserrat</vt:lpstr>
      <vt:lpstr>12롯데마트드림Bold</vt:lpstr>
      <vt:lpstr>Arial</vt:lpstr>
      <vt:lpstr>나눔스퀘어_ac ExtraBold</vt:lpstr>
      <vt:lpstr>Management Consulting Toolkit by Slidesgo</vt:lpstr>
      <vt:lpstr>ARIMA</vt:lpstr>
      <vt:lpstr>Stationary Process (정상 프로세스)</vt:lpstr>
      <vt:lpstr>정상성 확인 (Autocorrelation Function의 패턴 이용)</vt:lpstr>
      <vt:lpstr>Nonstationary Process (비정상 프로세스)</vt:lpstr>
      <vt:lpstr>비정상성 확인 (Autocorrelation Function의 패턴 이용)</vt:lpstr>
      <vt:lpstr>비정상성 확인 (Autocorrelation Function의 패턴 이용)</vt:lpstr>
      <vt:lpstr>Autoregressive (AR) Models</vt:lpstr>
      <vt:lpstr>Moving Average (MA) Models</vt:lpstr>
      <vt:lpstr>Autoregressive and Moving Average (ARMA)</vt:lpstr>
      <vt:lpstr>Autoregressive Integrated Moving Average (ARIMA)</vt:lpstr>
      <vt:lpstr>ARIMA (p, d, q)</vt:lpstr>
      <vt:lpstr>차분 (Differencing)</vt:lpstr>
      <vt:lpstr>ARIMA – Order of Differencing</vt:lpstr>
      <vt:lpstr>1st Differencing (1차 차분)</vt:lpstr>
      <vt:lpstr>2nd Differencing (2차 차분)</vt:lpstr>
      <vt:lpstr>Nonstationary -&gt; Stationary by Differencing</vt:lpstr>
      <vt:lpstr>Box-Jenkins ARIMA Procedure</vt:lpstr>
      <vt:lpstr>Identification ARIMA Model</vt:lpstr>
      <vt:lpstr>Behavior ACF</vt:lpstr>
      <vt:lpstr>SARIMA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스마트그리드</dc:title>
  <dc:creator>admin</dc:creator>
  <cp:lastModifiedBy>admin</cp:lastModifiedBy>
  <cp:revision>66</cp:revision>
  <dcterms:modified xsi:type="dcterms:W3CDTF">2021-08-17T14:08:24Z</dcterms:modified>
</cp:coreProperties>
</file>